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8" r:id="rId3"/>
    <p:sldId id="259" r:id="rId4"/>
    <p:sldId id="278" r:id="rId5"/>
    <p:sldId id="279" r:id="rId6"/>
    <p:sldId id="274" r:id="rId7"/>
    <p:sldId id="263" r:id="rId8"/>
    <p:sldId id="285" r:id="rId9"/>
    <p:sldId id="262" r:id="rId10"/>
    <p:sldId id="280" r:id="rId11"/>
    <p:sldId id="276" r:id="rId12"/>
    <p:sldId id="281" r:id="rId13"/>
    <p:sldId id="277" r:id="rId14"/>
    <p:sldId id="282" r:id="rId15"/>
    <p:sldId id="283" r:id="rId16"/>
    <p:sldId id="275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93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8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7614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892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6773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455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46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40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56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30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42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62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73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2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27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1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34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cossackstan.ru/uploads/posts/2009-01/1231175626_17553480_aleksey_strelkovskiy_u_kolodca_1878_szh.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g-fotki.yandex.ru/get/3307/andrei-lyakh.1/0_1621_b7b8528_XL.jpg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570_%D0%B3%D0%BE%D0%B4" TargetMode="External"/><Relationship Id="rId2" Type="http://schemas.openxmlformats.org/officeDocument/2006/relationships/hyperlink" Target="https://ru.wikipedia.org/wiki/3_%D1%8F%D0%BD%D0%B2%D0%B0%D1%8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ru.wikipedia.org/wiki/%D0%98%D0%B2%D0%B0%D0%BD_%D0%93%D1%80%D0%BE%D0%B7%D0%BD%D1%8B%D0%B9" TargetMode="External"/><Relationship Id="rId4" Type="http://schemas.openxmlformats.org/officeDocument/2006/relationships/hyperlink" Target="https://ru.wikipedia.org/wiki/1552_%D0%B3%D0%BE%D0%B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knp-klub.narod.ru/pismo-prezidentu/pismo-prezidentu_01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hyperlink" Target="http://pohodd.ru/gal/d/2338-1/459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i044.radikal.ru/1003/2f/7a178d12d02e.jpg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stezyapravi.files.wordpress.com/2010/03/25f.jpg?w=467&amp;h=640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cossackstan.ru/uploads/posts/2009-01/1231246865_ccb9acbebb5ab8551d2e8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1676400"/>
            <a:ext cx="7086600" cy="9144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4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и культура </a:t>
            </a:r>
            <a:br>
              <a:rPr lang="ru-RU" sz="4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Донского казачества</a:t>
            </a:r>
            <a:endParaRPr lang="ru-RU" sz="40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Картинка 12 из 549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95286" y="2897789"/>
            <a:ext cx="5600914" cy="3731611"/>
          </a:xfrm>
          <a:prstGeom prst="rect">
            <a:avLst/>
          </a:prstGeom>
          <a:noFill/>
          <a:effectLst>
            <a:glow rad="393700">
              <a:schemeClr val="accent1">
                <a:alpha val="39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4038600" y="0"/>
            <a:ext cx="4876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Тот, кто не уважает обычаи своего народа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 их в своем сердце, тот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позорит не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свой народ, но, прежде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не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уважает самого себя, свой род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своих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древних предков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5986"/>
            <a:ext cx="2438400" cy="2243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6424" y="28726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Казачка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умела достойно встать с оружием в руках на защиту своих детей, куреня и станицы.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Использование средств минерального происхождения в этномедицине кубанских казаков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2971800" cy="3623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05200" y="2590800"/>
            <a:ext cx="54550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Смесь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восточных и славянских кровей, особый вольный уклад жизни в крепостной России превратил казачек в необыкновенных женщин.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2" descr="Воспитание каза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80859"/>
            <a:ext cx="3078822" cy="3100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8600" y="4648200"/>
            <a:ext cx="5791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Она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 исполняла обязанности и хозяйки и матери в семействе, подавая пример детям высокой нравственности и покорности мужу.  </a:t>
            </a:r>
          </a:p>
          <a:p>
            <a:pPr algn="just">
              <a:lnSpc>
                <a:spcPct val="110000"/>
              </a:lnSpc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К чести женщине-казачки-хозяйки следует отнести их заботливость о чистоте своих жилищ и опрятность в одежде.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5200" y="855712"/>
            <a:ext cx="5638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этом, она не теряла черт, присущих слабому полу: женственности и сердечности, кокетства и любви к нарядам.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1901" y="152400"/>
            <a:ext cx="3598699" cy="269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800600" y="0"/>
            <a:ext cx="434340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В долгие зимние вечера хозяйка пряла пряжу, поэтому 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неотъемлемой </a:t>
            </a: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частью спальни является прялка. </a:t>
            </a:r>
            <a:endParaRPr lang="ru-RU" alt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   Стены спальни </a:t>
            </a: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были украшены 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фотографиями</a:t>
            </a: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,  на окнах 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были цветы.</a:t>
            </a:r>
          </a:p>
        </p:txBody>
      </p:sp>
      <p:pic>
        <p:nvPicPr>
          <p:cNvPr id="9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481724"/>
            <a:ext cx="4343400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4799" y="3062512"/>
            <a:ext cx="4509247" cy="371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комната, </a:t>
            </a:r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зало</a:t>
            </a: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, всегда готова к приему  гостей. </a:t>
            </a:r>
            <a:endParaRPr lang="ru-RU" alt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     Здесь </a:t>
            </a: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стояла лучшая мебель и была лучшая посуда. </a:t>
            </a:r>
            <a:endParaRPr lang="ru-RU" alt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переднем углу этой комнаты 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располагалась 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божница, имевшая </a:t>
            </a: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несколько икон в богатых серебряных окладах 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1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22945" y="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Казачьи семьи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9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3" y="1042129"/>
            <a:ext cx="3505200" cy="2487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657600" y="533400"/>
            <a:ext cx="5383306" cy="185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0"/>
              </a:spcBef>
            </a:pP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Большой 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считалась семья из 13 человек: отец, мать, родители отца, два взрослых сына и семь малолетних детей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.     Среднее 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семейство насчитывало  от 6 до 9 душ, и малая семья  состояла из 4 человек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3463826"/>
            <a:ext cx="1904999" cy="3026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52800" y="2286000"/>
            <a:ext cx="579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Главой </a:t>
            </a:r>
            <a:r>
              <a:rPr lang="ru-RU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семьи, конечно, был отец. </a:t>
            </a:r>
          </a:p>
          <a:p>
            <a:pPr algn="just"/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Он занимался всеми хозяйственными делами: на его попечении были </a:t>
            </a: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работы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связанные 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4801" y="3482876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землёй, </a:t>
            </a: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сельскохозяйственным инвентарём, уход за домашними </a:t>
            </a: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животными.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 участие в общественно-политической жизни станицы: участвовал в казачьих Кругах, сходах</a:t>
            </a: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467" y="4867871"/>
            <a:ext cx="7014668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alt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 </a:t>
            </a:r>
            <a:r>
              <a:rPr lang="ru-RU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плечи матери ложилась вся работа по дому. 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её неусыпным контролем находилось всё, что было связано с питанием семьи: соблюдение постов, стол праздничный, стол будничный, забота о белье и ремонт одежды</a:t>
            </a: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1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6324" y="1066800"/>
            <a:ext cx="61109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 лет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мальчишки работали с родителями в поле: погоняли волов на пахоте, пасли овец и другой скот.   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5400" y="381000"/>
            <a:ext cx="784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 смелыми, ловкими,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выносливыми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с детства готовились к военной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службе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22945" y="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Воспитание в семье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0722" y="5105400"/>
            <a:ext cx="8923278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1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года </a:t>
            </a: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девочку учили собирать фрукты, давать корм домашней птице. </a:t>
            </a:r>
            <a:endParaRPr lang="ru-RU" sz="21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лет </a:t>
            </a:r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приобретала </a:t>
            </a: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рукоделия: шить, вязать. </a:t>
            </a:r>
            <a:endParaRPr lang="ru-RU" sz="21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лет </a:t>
            </a: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работала в саду и огороде самостоятельно, убирала подворье, т.к. чистота должна быть </a:t>
            </a:r>
            <a:r>
              <a:rPr lang="ru-RU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идеальной</a:t>
            </a:r>
            <a:r>
              <a:rPr lang="ru-RU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2" name="Picture 6" descr="Картинка 120 из 3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10" y="1219200"/>
            <a:ext cx="2730489" cy="169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27050" y="1981200"/>
            <a:ext cx="61737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лет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казачонок учился владеть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нагайкой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лет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казачонка приучали к боевому оружию – шашке (кинжалу) и умению ездить на лошадях.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" y="3048000"/>
            <a:ext cx="8915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Воспитанием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 занималась бабушка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(сын на службе, невестка на работе).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Доброта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терпимость, взаимное прощение обид, смирение, послушание, уважение к старшим - все это составляющие нравственного жизненного круга обеспечивали в будущем крепкую семью. </a:t>
            </a:r>
          </a:p>
        </p:txBody>
      </p:sp>
    </p:spTree>
    <p:extLst>
      <p:ext uri="{BB962C8B-B14F-4D97-AF65-F5344CB8AC3E}">
        <p14:creationId xmlns:p14="http://schemas.microsoft.com/office/powerpoint/2010/main" val="31971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00188" y="76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kern="1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Казачьи ремёсла</a:t>
            </a:r>
            <a:endParaRPr lang="ru-RU" sz="4000" b="1" kern="1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1407" y="1244414"/>
            <a:ext cx="5672138" cy="2008187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Большую 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роль в казачьем быту  играли различные промыслы и ремесла: кузнечное и гончарное, обработка дерева, </a:t>
            </a:r>
            <a:r>
              <a:rPr lang="ru-RU" alt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лозоплетение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ткачество, вышивка,  обработка металла. </a:t>
            </a:r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228600" y="3571875"/>
            <a:ext cx="55578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   С </a:t>
            </a: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петровской эпохи казаки начали заниматься </a:t>
            </a:r>
            <a:r>
              <a:rPr lang="ru-RU" altLang="ru-RU" sz="2400" b="1" i="1" dirty="0" err="1">
                <a:latin typeface="Times New Roman" pitchFamily="18" charset="0"/>
                <a:cs typeface="Times New Roman" pitchFamily="18" charset="0"/>
              </a:rPr>
              <a:t>виноградорством</a:t>
            </a: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 и виноделием. </a:t>
            </a:r>
            <a:endParaRPr lang="ru-RU" alt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   Высочайшими </a:t>
            </a: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мастерами были</a:t>
            </a:r>
            <a:r>
              <a:rPr lang="en-US" alt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>
                <a:latin typeface="Times New Roman" pitchFamily="18" charset="0"/>
                <a:cs typeface="Times New Roman" pitchFamily="18" charset="0"/>
              </a:rPr>
              <a:t>донские виноделы. Первое русское шампанское изготовлено на Дону! </a:t>
            </a:r>
          </a:p>
        </p:txBody>
      </p:sp>
      <p:pic>
        <p:nvPicPr>
          <p:cNvPr id="15" name="Picture 7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304800"/>
            <a:ext cx="1500187" cy="194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2233612"/>
            <a:ext cx="2928937" cy="172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2375" y="304800"/>
            <a:ext cx="142875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090987"/>
            <a:ext cx="3214687" cy="2714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2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62200" y="76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kern="1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Казачьи ремёсла</a:t>
            </a:r>
            <a:endParaRPr lang="ru-RU" sz="4000" b="1" kern="1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2" y="1143000"/>
            <a:ext cx="3733798" cy="5613586"/>
          </a:xfrm>
        </p:spPr>
        <p:txBody>
          <a:bodyPr anchor="t">
            <a:noAutofit/>
          </a:bodyPr>
          <a:lstStyle/>
          <a:p>
            <a:pPr algn="just">
              <a:buFont typeface="Wingdings" pitchFamily="2" charset="2"/>
              <a:buNone/>
            </a:pP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Край 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Нижнего Дона – 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благодатное место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обитания рыбы. Отсюда извечная страсть местных жителей к рыбной ловле.  </a:t>
            </a:r>
            <a:endParaRPr lang="ru-RU" alt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Засолка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вяление, копчение ценных донских видов: чебака, сазана, чехони, </a:t>
            </a:r>
            <a:r>
              <a:rPr lang="ru-RU" alt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густеры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сельди, сома, тарани, </a:t>
            </a:r>
            <a:r>
              <a:rPr lang="ru-RU" alt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сулы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давнее, излюбленное занятие казаков.</a:t>
            </a:r>
            <a:endParaRPr lang="ru-RU" alt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 descr="сканирование0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8951" y="3616518"/>
            <a:ext cx="4425374" cy="3214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Рисунок 2" descr="BKDC05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84086"/>
            <a:ext cx="2150635" cy="2195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3" descr="BKDC05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353860"/>
            <a:ext cx="2104808" cy="2104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" descr="BKDC05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375" y="1261463"/>
            <a:ext cx="1945647" cy="2394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61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8294" y="688612"/>
            <a:ext cx="3790906" cy="2130788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порубежное войско»,</a:t>
            </a:r>
            <a:b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защищающее границы, платило им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жалование деньгами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хлебом и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порохом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/>
          </a:p>
        </p:txBody>
      </p:sp>
      <p:pic>
        <p:nvPicPr>
          <p:cNvPr id="7" name="Picture 13" descr="Донские казак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6787" y="684130"/>
            <a:ext cx="3694802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733800" y="3060680"/>
            <a:ext cx="51852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altLang="ru-RU" dirty="0" smtClean="0"/>
              <a:t>     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Казаки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отличались большой набожностью. </a:t>
            </a:r>
            <a:endParaRPr lang="ru-RU" alt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Поэтому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церковному строительству на Дону уделялось огромное внимание. Отправляясь в поход, донцы-молодцы брали с собой не только иконы, но и разборную деревянную церковь. 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собирали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дороге на привале, чтобы помолиться богу. </a:t>
            </a:r>
            <a:endParaRPr lang="ru-RU" alt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5471" y="226947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Царское правительство, видя в казаках </a:t>
            </a:r>
            <a:endParaRPr lang="ru-RU" sz="2400" b="1" i="1" dirty="0"/>
          </a:p>
        </p:txBody>
      </p:sp>
      <p:pic>
        <p:nvPicPr>
          <p:cNvPr id="13" name="Picture 4" descr="сканирование0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032" y="3109083"/>
            <a:ext cx="3356427" cy="367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PICT09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747" y="1"/>
            <a:ext cx="2373252" cy="3428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IMG_02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2447"/>
            <a:ext cx="3810000" cy="2505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" y="35814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1737 году царица Анна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Иоанновна,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 подарок казакам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пожаловала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сукно синее и красное. Так появилась у Донских казаков сине- красная форма.</a:t>
            </a:r>
            <a:endParaRPr lang="ru-RU" sz="2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9" y="4800600"/>
            <a:ext cx="89153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дерево сильно своими корнями, отруби их - и дерево погибнет». </a:t>
            </a:r>
            <a:endParaRPr lang="ru-RU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Так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народ, не знающий своей истории и культуры, обречён на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вымирание.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318" y="17026"/>
            <a:ext cx="6633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Во все времена казаки были преданными и смелыми защитниками своей Родины.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86200" y="1449050"/>
            <a:ext cx="29337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  За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доблестную службу ни раз казаки были отмечены наградами.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39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7276176" cy="6096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донского казачества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3352800"/>
            <a:ext cx="8915400" cy="3276600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Официальной датой основания донского казачества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3 января"/>
              </a:rPr>
              <a:t>3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3 января"/>
              </a:rPr>
              <a:t>января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1570 год"/>
              </a:rPr>
              <a:t>1570 года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донское казачество значительно древнее этой даты. Ещё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1552 год"/>
              </a:rPr>
              <a:t>1552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1552 год"/>
              </a:rPr>
              <a:t>году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зафиксирован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военный поход донских казаков на Волгу к стенам Казани под началом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атамана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Сусара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Федорова. </a:t>
            </a:r>
            <a:endPara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благодарный 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Иван Грозный"/>
              </a:rPr>
              <a:t>Иван Грозный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пожаловал казакам грамоту на вечное владение Доном со всеми его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притоками.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00600" y="381000"/>
            <a:ext cx="4076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Средь донских степных полей</a:t>
            </a:r>
            <a:br>
              <a:rPr lang="ru-RU" alt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кубанских ковылей,</a:t>
            </a:r>
            <a:br>
              <a:rPr lang="ru-RU" alt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Кубань и Дон текут</a:t>
            </a:r>
            <a:br>
              <a:rPr lang="ru-RU" alt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Казаки давно живут.</a:t>
            </a:r>
            <a:br>
              <a:rPr lang="ru-RU" alt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Гордый и лихой народ</a:t>
            </a:r>
            <a:br>
              <a:rPr lang="ru-RU" alt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Заслужил себе почет:</a:t>
            </a:r>
            <a:br>
              <a:rPr lang="ru-RU" alt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Храбрость, мужество, отвагу</a:t>
            </a:r>
            <a:br>
              <a:rPr lang="ru-RU" alt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своих плечах несет.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J:\kat100158p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457200"/>
            <a:ext cx="1994804" cy="2709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28601" y="5406048"/>
            <a:ext cx="6400799" cy="1223352"/>
          </a:xfrm>
        </p:spPr>
        <p:txBody>
          <a:bodyPr>
            <a:noAutofit/>
          </a:bodyPr>
          <a:lstStyle/>
          <a:p>
            <a:pPr marL="0" algn="just">
              <a:lnSpc>
                <a:spcPct val="90000"/>
              </a:lnSpc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Местом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обитания казаков становились </a:t>
            </a:r>
            <a:b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вольные степи на окраинах государства,</a:t>
            </a:r>
            <a:b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надзор властей был слабее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24200"/>
            <a:ext cx="2602109" cy="3657600"/>
          </a:xfrm>
          <a:prstGeom prst="rect">
            <a:avLst/>
          </a:prstGeom>
          <a:noFill/>
          <a:effectLst>
            <a:outerShdw blurRad="355600" dist="139700" dir="1800000" sx="104000" sy="104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371601"/>
            <a:ext cx="1485899" cy="3657599"/>
          </a:xfrm>
          <a:prstGeom prst="rect">
            <a:avLst/>
          </a:prstGeom>
          <a:effectLst>
            <a:outerShdw blurRad="203200" dist="165100" dir="3180000" sx="104000" sy="104000" algn="ctr" rotWithShape="0">
              <a:srgbClr val="000000">
                <a:alpha val="2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752600" y="3318808"/>
            <a:ext cx="48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/>
              <a:t>    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Казаки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козаки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 группа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восточных славян, проживающая в южных степях Восточной Европы,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500" y="1371600"/>
            <a:ext cx="7429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Точное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 казаков неизвестно; существует много теорий. </a:t>
            </a:r>
            <a:endPara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Касоги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касахи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касаки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древний черкесский народ, заселявший территорию нижней Кубани в 10-14 веках. 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5400" y="0"/>
            <a:ext cx="78486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Казак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по-тюркски «вольный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Казаками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становились беглые из Орды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а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позже –  из русских земель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90000"/>
              </a:lnSpc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Бежали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тягла, от повинностей, за «волей».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фото 3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52400"/>
            <a:ext cx="3733800" cy="2732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1" y="2895600"/>
            <a:ext cx="8915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Дону казаки селились на островах, чтобы враги не смогли незаметно напасть на них. Такие поселения назывались казачьими городками. </a:t>
            </a:r>
            <a:endParaRPr lang="ru-RU" alt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   Для </a:t>
            </a:r>
            <a:r>
              <a:rPr lang="ru-RU" altLang="ru-RU" sz="2000" b="1" i="1" dirty="0">
                <a:latin typeface="Times New Roman" pitchFamily="18" charset="0"/>
                <a:cs typeface="Times New Roman" pitchFamily="18" charset="0"/>
              </a:rPr>
              <a:t>жилья внутри городка казаки сначала строили землянки, а потом дома из дерева и камня. </a:t>
            </a:r>
            <a:endParaRPr lang="ru-RU" alt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первые посел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0130" y="4496038"/>
            <a:ext cx="3373870" cy="2155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524000" y="192502"/>
            <a:ext cx="37338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 поселений казаки выбирали наилучшие стратегические места, 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4800" y="1368208"/>
            <a:ext cx="5105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естественные преграды – речные мысы, острова, крутые берега и защищенные оврагами и болотами.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 descr="фото 1 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765" y="4496038"/>
            <a:ext cx="3271341" cy="2236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620965" y="4829702"/>
            <a:ext cx="22822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Позже городки стали называться станицами.</a:t>
            </a:r>
            <a:endParaRPr lang="ru-RU" altLang="ru-RU" sz="2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1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Казачья хат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4560736"/>
            <a:ext cx="3873817" cy="2297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at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301" y="736998"/>
            <a:ext cx="3638399" cy="2158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8076" y="2133600"/>
            <a:ext cx="5255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первых порах в казачьих </a:t>
            </a:r>
            <a:r>
              <a:rPr lang="ru-RU" alt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городках поселялись </a:t>
            </a:r>
            <a:r>
              <a:rPr lang="ru-RU" alt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мужчины. </a:t>
            </a:r>
            <a:endParaRPr lang="ru-RU" sz="24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4562" y="646331"/>
            <a:ext cx="41911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оборонительными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валами и рвами, внутри которых располагались курени-землянки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6700" y="15240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Укрепленные поселения-станицы были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окружены частоколом,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62400" y="4114800"/>
            <a:ext cx="5181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Казаки занимались рыбной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ловлей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разводили коней, устраивали  грабительские набеги на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соседей.</a:t>
            </a:r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Разбойничья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казака, </a:t>
            </a:r>
            <a:b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знавшего ни труда,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 зависимости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податей, была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привольна и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полна риска.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294" y="2895600"/>
            <a:ext cx="8964706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dirty="0" smtClean="0"/>
              <a:t> 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Казаки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людьми вольными, не знавшими крепостного права. Это бесспорно повлияло на характер казака, сделало его человеком независимым, умеющим отстаивать свои права и бороться за них.</a:t>
            </a:r>
          </a:p>
        </p:txBody>
      </p:sp>
    </p:spTree>
    <p:extLst>
      <p:ext uri="{BB962C8B-B14F-4D97-AF65-F5344CB8AC3E}">
        <p14:creationId xmlns:p14="http://schemas.microsoft.com/office/powerpoint/2010/main" val="286919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295400" y="76200"/>
            <a:ext cx="7772400" cy="1447800"/>
          </a:xfrm>
        </p:spPr>
        <p:txBody>
          <a:bodyPr anchor="t">
            <a:normAutofit fontScale="25000" lnSpcReduction="20000"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9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казачьей </a:t>
            </a:r>
            <a:r>
              <a:rPr lang="ru-RU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решали </a:t>
            </a:r>
            <a:r>
              <a:rPr lang="ru-RU" sz="9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общем сходе –</a:t>
            </a:r>
            <a:br>
              <a:rPr lang="ru-RU" sz="9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казачьем кругу</a:t>
            </a:r>
            <a:r>
              <a:rPr lang="ru-RU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же выбирались атаманы и </a:t>
            </a:r>
            <a:r>
              <a:rPr lang="ru-RU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старшины.</a:t>
            </a:r>
          </a:p>
          <a:p>
            <a:pPr marL="0" indent="0" algn="just">
              <a:buFontTx/>
              <a:buNone/>
            </a:pPr>
            <a:endParaRPr lang="ru-RU" sz="31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Картинка 218 из 35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1" y="1371600"/>
            <a:ext cx="3660139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639671" y="1165412"/>
            <a:ext cx="5486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Часть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казаки получали из военной добычи, часть –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жалование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государственное.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хозяйственной жизни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относились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охота,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рыболовство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земледелие и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скотоводство.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Картинка 11 из 35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59" y="2971800"/>
            <a:ext cx="3453341" cy="2576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9861" y="4086285"/>
            <a:ext cx="5616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Равенства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Дону не было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казаки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делились на </a:t>
            </a:r>
            <a:r>
              <a:rPr lang="ru-RU" sz="2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домовитых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зажиточных) и </a:t>
            </a:r>
            <a:r>
              <a:rPr lang="ru-RU" sz="2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голутвенных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(бедных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9860" y="5411450"/>
            <a:ext cx="89941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Домовитым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принадлежали лучшие пастбища и обширные табуны, им доставалась большая доля добычи и царского жалования. </a:t>
            </a:r>
          </a:p>
          <a:p>
            <a:pPr algn="just">
              <a:lnSpc>
                <a:spcPct val="110000"/>
              </a:lnSpc>
            </a:pP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Особенно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домовитых было на Нижнем Дону, в то время, как на Верхнем Дону преобладали </a:t>
            </a:r>
            <a:r>
              <a:rPr lang="ru-RU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голутвенные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2640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1376"/>
            <a:ext cx="7315200" cy="652066"/>
          </a:xfrm>
        </p:spPr>
        <p:txBody>
          <a:bodyPr anchor="ctr"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Оружие казаков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oruzhi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3006" y="1143000"/>
            <a:ext cx="3053592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657600" y="838200"/>
            <a:ext cx="5452050" cy="3465325"/>
          </a:xfrm>
        </p:spPr>
        <p:txBody>
          <a:bodyPr>
            <a:normAutofit fontScale="92500"/>
          </a:bodyPr>
          <a:lstStyle/>
          <a:p>
            <a:pPr algn="just" fontAlgn="base">
              <a:lnSpc>
                <a:spcPct val="120000"/>
              </a:lnSpc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смелый, отважный, храбрый воин: воевал на коне с винтовкой через плечо и шашкой в руке. </a:t>
            </a:r>
            <a:endPara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20000"/>
              </a:lnSpc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 имел личное оружие – саблю, шашку, пику, верховую лошадь.</a:t>
            </a:r>
          </a:p>
          <a:p>
            <a:pPr algn="just" fontAlgn="base">
              <a:lnSpc>
                <a:spcPct val="120000"/>
              </a:lnSpc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Пика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столетий была излюбленным оружием донских    казаков. </a:t>
            </a:r>
          </a:p>
          <a:p>
            <a:pPr algn="just" fontAlgn="base"/>
            <a:endParaRPr lang="ru-RU" sz="2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pika_01-300x1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445" y="4621771"/>
            <a:ext cx="3644179" cy="2227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31694" y="5093529"/>
            <a:ext cx="533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Казачество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придерживалось принципа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Дону выдачи нет!»:</a:t>
            </a:r>
            <a:b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беглый, добравшийся до Дона, становился казаком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4114800"/>
            <a:ext cx="880782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 без коня – что солдат без ружья.</a:t>
            </a:r>
            <a:b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 сам голодает, а коня накормит.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47800" y="1524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роду своей службы казаки делились на  городовых (полковых) и станичных казаков.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Картинка 10 из 35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774259" cy="3235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79059" y="914400"/>
            <a:ext cx="58363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городовым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относились казаки, которые еще не обзавелись прочным хозяйством или отбывавшие службу в местах, отдаленных от их постоянного места жительства.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71800" y="4831140"/>
            <a:ext cx="236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 того времени, пока продолжать оную в силах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+mn-lt"/>
            </a:endParaRPr>
          </a:p>
        </p:txBody>
      </p:sp>
      <p:pic>
        <p:nvPicPr>
          <p:cNvPr id="15" name="Picture 2" descr="Терское казачество. Глава 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59906"/>
            <a:ext cx="3810000" cy="2498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079059" y="2785408"/>
            <a:ext cx="60649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Станичные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казаки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несли службу в местах своего жительства, на пограничных постах и заставах. На службу казаки зачислялись с 16 лет и несли ее </a:t>
            </a:r>
            <a:endParaRPr lang="ru-RU" sz="2400" dirty="0"/>
          </a:p>
        </p:txBody>
      </p:sp>
      <p:pic>
        <p:nvPicPr>
          <p:cNvPr id="17" name="Picture 4" descr="Картинка 55 из 35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894783"/>
            <a:ext cx="2400300" cy="2912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8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Нижнедонская каза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2635250" cy="4824412"/>
          </a:xfrm>
          <a:prstGeom prst="rect">
            <a:avLst/>
          </a:prstGeom>
          <a:noFill/>
          <a:effectLst>
            <a:glow>
              <a:schemeClr val="accent1"/>
            </a:glow>
            <a:outerShdw blurRad="266700" dist="203200" dir="3780000" sx="95000" sy="95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9600" y="5738812"/>
            <a:ext cx="193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Нижнедонская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     казачка</a:t>
            </a:r>
            <a:endParaRPr lang="ru-RU" b="1" dirty="0"/>
          </a:p>
        </p:txBody>
      </p:sp>
      <p:pic>
        <p:nvPicPr>
          <p:cNvPr id="7" name="Picture 11" descr="Верхнедоская казач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1688" y="914400"/>
            <a:ext cx="1763712" cy="4824412"/>
          </a:xfrm>
          <a:prstGeom prst="rect">
            <a:avLst/>
          </a:prstGeom>
          <a:noFill/>
          <a:ln/>
          <a:effectLst>
            <a:outerShdw blurRad="165100" dist="177800" dir="2700000" algn="ctr" rotWithShape="0">
              <a:srgbClr val="808080">
                <a:alpha val="8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010400" y="5738811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Верхнедонская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      казачка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60812" y="1143000"/>
            <a:ext cx="48543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Отношение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женщине у казаков всегда было особенным.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Она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являлась хранительницей семейного очага и традиций.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Казачка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ждала мужа домой.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95400" y="39469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экстремальных условиях приграничной жизни выковался особый тип женщины — казачки.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48000"/>
            <a:ext cx="2209800" cy="3632911"/>
          </a:xfrm>
          <a:prstGeom prst="rect">
            <a:avLst/>
          </a:prstGeom>
          <a:effectLst>
            <a:outerShdw blurRad="355600" dist="279400" dir="3300000" sx="95000" sy="95000" algn="ctr" rotWithShape="0">
              <a:srgbClr val="000000">
                <a:alpha val="62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786</TotalTime>
  <Words>1170</Words>
  <Application>Microsoft Office PowerPoint</Application>
  <PresentationFormat>Экран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Легкий дым</vt:lpstr>
      <vt:lpstr>История и культура   Донского казачества</vt:lpstr>
      <vt:lpstr>Происхождение донского казачества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Оружие казаков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Донского казачества</dc:title>
  <dc:creator>Photo</dc:creator>
  <cp:lastModifiedBy>Михаил</cp:lastModifiedBy>
  <cp:revision>78</cp:revision>
  <dcterms:created xsi:type="dcterms:W3CDTF">2006-08-16T00:00:00Z</dcterms:created>
  <dcterms:modified xsi:type="dcterms:W3CDTF">2014-12-15T12:34:20Z</dcterms:modified>
</cp:coreProperties>
</file>